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74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6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05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6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85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7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5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9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2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0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76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448D014-A3FB-420F-BEF6-2FA7BA061209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FBB0FC2-DB37-48CB-AF69-1387EE99EEA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137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C0648FB-4388-443C-8D4E-4A9FF0336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7F604C-15BC-402C-8432-E0C3DA767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2671" y="4960137"/>
            <a:ext cx="4148329" cy="146304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/>
              <a:t>George Ayala, PsyD</a:t>
            </a:r>
          </a:p>
          <a:p>
            <a:r>
              <a:rPr lang="en-US"/>
              <a:t>MPact Global Action for Gay Men’s Health and Rights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8D762E-DA8D-419A-BA44-68B93D3D92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18313F-FD18-46E3-97F2-F43B62111C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6933" y="567377"/>
            <a:ext cx="10143067" cy="2960980"/>
          </a:xfrm>
        </p:spPr>
        <p:txBody>
          <a:bodyPr anchor="b">
            <a:normAutofit/>
          </a:bodyPr>
          <a:lstStyle/>
          <a:p>
            <a:pPr algn="l"/>
            <a:r>
              <a:rPr lang="en-US" sz="5600" b="1" dirty="0">
                <a:solidFill>
                  <a:srgbClr val="FFFFFF"/>
                </a:solidFill>
              </a:rPr>
              <a:t>Report Back</a:t>
            </a:r>
            <a:br>
              <a:rPr lang="en-US" sz="5600" b="1" dirty="0">
                <a:solidFill>
                  <a:srgbClr val="FFFFFF"/>
                </a:solidFill>
              </a:rPr>
            </a:br>
            <a:r>
              <a:rPr lang="en-US" sz="5600" b="1" dirty="0">
                <a:solidFill>
                  <a:srgbClr val="FFFFFF"/>
                </a:solidFill>
              </a:rPr>
              <a:t>Tech Consultations </a:t>
            </a:r>
            <a:br>
              <a:rPr lang="en-US" sz="5600" b="1" dirty="0">
                <a:solidFill>
                  <a:srgbClr val="FFFFFF"/>
                </a:solidFill>
              </a:rPr>
            </a:br>
            <a:r>
              <a:rPr lang="en-US" sz="5600" b="1" dirty="0">
                <a:solidFill>
                  <a:srgbClr val="FFFFFF"/>
                </a:solidFill>
              </a:rPr>
              <a:t>Target Setting: Social Enablers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7F95953-8E19-4C01-997F-0E959B52B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552199" y="5234457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25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83E40E-1B2A-4E8F-9D14-0633C1D21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804333"/>
            <a:ext cx="3761884" cy="5249334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FFFFFF"/>
                </a:solidFill>
              </a:rPr>
              <a:t>About the Consultation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8D671-0DE0-410D-A96B-2E9EE0C04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Convened experts: social scientists, implementers, human rights advocates, leadership of global, regional, national key population networks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3-day meeting to exam current state of the field and deliberate inputs for target setting </a:t>
            </a:r>
          </a:p>
        </p:txBody>
      </p:sp>
    </p:spTree>
    <p:extLst>
      <p:ext uri="{BB962C8B-B14F-4D97-AF65-F5344CB8AC3E}">
        <p14:creationId xmlns:p14="http://schemas.microsoft.com/office/powerpoint/2010/main" val="387303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69B6D3-18E7-4EA3-A3E6-95A45FDB0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FFFFFF"/>
                </a:solidFill>
              </a:rPr>
              <a:t>Consensus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35CC9-2B65-4D36-8B0F-377868CEC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714210" cy="5827286"/>
          </a:xfrm>
        </p:spPr>
        <p:txBody>
          <a:bodyPr anchor="ctr"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No longer possible to claim that there is ‘not enough evidence’ to act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Lack of evidence is not lack of impact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Social enablers must be contextualized – i.e., shrinking civil society space, violence, criminalization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Communities must be centered in the global HIV, health responses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Leveraging development synergies towards achieving outcomes across pressing issues – i.e., health, education, SRHR, poverty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Need to clarify what is meant by social enablers vs. barriers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0782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AA166-B3B5-4FB8-92A9-09378DF31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397" y="585216"/>
            <a:ext cx="9123049" cy="1499616"/>
          </a:xfrm>
        </p:spPr>
        <p:txBody>
          <a:bodyPr>
            <a:normAutofit/>
          </a:bodyPr>
          <a:lstStyle/>
          <a:p>
            <a:r>
              <a:rPr lang="en-US" b="1" dirty="0"/>
              <a:t>Expanded List of Social Enablers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781A8-5943-4AC0-931C-CAC606812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397" y="1793289"/>
            <a:ext cx="10765205" cy="499812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Cross-cutting issues: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human rights, including the right to health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political will and commitment - investment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	community systems strengthening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Laws, policies, practices, enforcement (decriminalization)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Access to justice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Community-led organizations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Addressing stigma, discrimination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Gender equity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SRHR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Addressing violence – prevention and response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Economic justice, security, livelihood (poverty, housing stability, work, social capital)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8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6F3623-C263-42D6-BC2E-D3F44D45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FFFFFF"/>
                </a:solidFill>
              </a:rPr>
              <a:t>Next Steps –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What to Expect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DAC99-E679-4A00-9800-66E467996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1384917"/>
            <a:ext cx="6306003" cy="466875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Consultation report – in process – review for accuracy and framing</a:t>
            </a:r>
          </a:p>
          <a:p>
            <a:endParaRPr lang="en-US" sz="2400" dirty="0"/>
          </a:p>
          <a:p>
            <a:r>
              <a:rPr lang="en-US" sz="2400" dirty="0"/>
              <a:t>Outputs directly related to</a:t>
            </a:r>
          </a:p>
          <a:p>
            <a:pPr lvl="1"/>
            <a:r>
              <a:rPr lang="en-US" sz="2000" dirty="0"/>
              <a:t>Target setting across thematic and service areas</a:t>
            </a:r>
          </a:p>
          <a:p>
            <a:pPr lvl="1"/>
            <a:r>
              <a:rPr lang="en-US" sz="2000" dirty="0"/>
              <a:t>Updated UNAIDS investment framework</a:t>
            </a:r>
          </a:p>
          <a:p>
            <a:pPr lvl="1"/>
            <a:r>
              <a:rPr lang="en-US" sz="2000" dirty="0"/>
              <a:t>global partnerships to reduce stigma and discrimination</a:t>
            </a:r>
          </a:p>
          <a:p>
            <a:pPr lvl="1"/>
            <a:r>
              <a:rPr lang="en-US" sz="2000" dirty="0"/>
              <a:t>Promotion of human rights-based approaches to HIV</a:t>
            </a:r>
          </a:p>
          <a:p>
            <a:pPr lvl="1"/>
            <a:r>
              <a:rPr lang="en-US" sz="2000" dirty="0"/>
              <a:t>Advocacy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662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E1FF-C317-4AF7-9F8C-2E94CA25C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Acknowlegement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E1926-F75B-457B-8396-923ECD377A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1FF832-B785-4F45-A3BD-58499D9C39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98" t="13810" r="11580" b="12775"/>
          <a:stretch/>
        </p:blipFill>
        <p:spPr>
          <a:xfrm>
            <a:off x="838200" y="1825625"/>
            <a:ext cx="10515600" cy="4939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37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ABC736F-FD1E-4980-876D-E5C387739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98EE46-797C-45B8-8337-491B94E05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83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8CE7D78-84F1-4E38-B766-FF2C002C4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501" y="640080"/>
            <a:ext cx="4019429" cy="333934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b="1" spc="200" dirty="0">
                <a:solidFill>
                  <a:srgbClr val="FFFFFF"/>
                </a:solidFill>
              </a:rPr>
              <a:t>Thank You!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E4CA735-62CB-4665-AA7D-4A259E3F7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9130" y="4156010"/>
            <a:ext cx="356616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3915B512-930A-40F0-82A6-4895B71A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396" y="0"/>
            <a:ext cx="6909991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6350" ty="-101600" sx="70000" sy="7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34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8E8199D58BFE4B9A3B019107577CB9" ma:contentTypeVersion="12" ma:contentTypeDescription="Create a new document." ma:contentTypeScope="" ma:versionID="3f0dab792855159d972b28f2c7bcd769">
  <xsd:schema xmlns:xsd="http://www.w3.org/2001/XMLSchema" xmlns:xs="http://www.w3.org/2001/XMLSchema" xmlns:p="http://schemas.microsoft.com/office/2006/metadata/properties" xmlns:ns2="6c8a75bf-2057-4e9e-91f9-2970f3dfb2e2" xmlns:ns3="1911e339-ee6f-40e7-aac0-241de102e70f" targetNamespace="http://schemas.microsoft.com/office/2006/metadata/properties" ma:root="true" ma:fieldsID="ddd3de4ab792d78a91472ea02c87b2d9" ns2:_="" ns3:_="">
    <xsd:import namespace="6c8a75bf-2057-4e9e-91f9-2970f3dfb2e2"/>
    <xsd:import namespace="1911e339-ee6f-40e7-aac0-241de102e70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8a75bf-2057-4e9e-91f9-2970f3dfb2e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1e339-ee6f-40e7-aac0-241de102e7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A5F312-B835-4DDD-B995-1DE91D3560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8a75bf-2057-4e9e-91f9-2970f3dfb2e2"/>
    <ds:schemaRef ds:uri="1911e339-ee6f-40e7-aac0-241de102e7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879403-C19F-4A8D-B5DC-D9E1AD0CCE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BDC0A0-CC75-4351-8AEA-B7E48FEA26A0}">
  <ds:schemaRefs>
    <ds:schemaRef ds:uri="6c8a75bf-2057-4e9e-91f9-2970f3dfb2e2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1911e339-ee6f-40e7-aac0-241de102e70f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197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Integral</vt:lpstr>
      <vt:lpstr>Report Back Tech Consultations  Target Setting: Social Enablers</vt:lpstr>
      <vt:lpstr>About the Consultation </vt:lpstr>
      <vt:lpstr>Consensus</vt:lpstr>
      <vt:lpstr>Expanded List of Social Enablers</vt:lpstr>
      <vt:lpstr>Next Steps – What to Expect </vt:lpstr>
      <vt:lpstr>Acknowlegement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Back Tech Consultations  Target Setting: Social Enablers</dc:title>
  <dc:creator>George Ayala</dc:creator>
  <cp:lastModifiedBy>George Ayala</cp:lastModifiedBy>
  <cp:revision>1</cp:revision>
  <dcterms:created xsi:type="dcterms:W3CDTF">2019-07-21T21:22:08Z</dcterms:created>
  <dcterms:modified xsi:type="dcterms:W3CDTF">2019-07-21T21:25:04Z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0x010100C98E8199D58BFE4B9A3B019107577CB9</vt:lpwstr>
  </property>
</Properties>
</file>